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 autoAdjust="0"/>
    <p:restoredTop sz="94660"/>
  </p:normalViewPr>
  <p:slideViewPr>
    <p:cSldViewPr snapToGrid="0">
      <p:cViewPr varScale="1">
        <p:scale>
          <a:sx n="90" d="100"/>
          <a:sy n="90" d="100"/>
        </p:scale>
        <p:origin x="27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751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175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9430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285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242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3119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45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558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1741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76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7026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8C325-CE3E-40DB-8AD3-9476B99974C0}" type="datetimeFigureOut">
              <a:rPr lang="de-DE" smtClean="0"/>
              <a:t>30.01.2019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B2D9E-E198-4CF1-8F89-E8FD6AC9D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5616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/>
        </p:nvSpPr>
        <p:spPr>
          <a:xfrm>
            <a:off x="467834" y="3138227"/>
            <a:ext cx="591919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Anzeige 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Die Anzeige erfolgt über ein zweizeiliges LCD Display. </a:t>
            </a: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Tarifkennzeichnung </a:t>
            </a:r>
          </a:p>
          <a:p>
            <a:pPr marL="171450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Bei der Verwendung als </a:t>
            </a:r>
            <a:r>
              <a:rPr lang="de-DE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Eintarifzähler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: 1.8.0  = Bezug Eintarif </a:t>
            </a:r>
          </a:p>
          <a:p>
            <a:pPr marL="171450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Bei der Verwendung als Zweitarifzähler: 1.8.1 =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Bezug HT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 1.8.2 = Bezug NT 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Bei der Verwendung als Zweirichtungszähler: 1.8.0 = Bezug / 2.8.0 = Lieferung</a:t>
            </a:r>
          </a:p>
          <a:p>
            <a:pPr marL="171450" indent="190500">
              <a:buFont typeface="Arial" panose="020B0604020202020204" pitchFamily="34" charset="0"/>
              <a:buChar char="•"/>
            </a:pP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Abrechnungsrelevanter Zählerstand </a:t>
            </a:r>
          </a:p>
          <a:p>
            <a:pPr marL="171450" indent="-180975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Darstellung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des aktuellen Zählerstandes in kWh. 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1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INFO – Zeile </a:t>
            </a:r>
          </a:p>
          <a:p>
            <a:pPr marL="171450" indent="-180975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Hier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werden zusätzliche Verbrauchsinformationen angezeigt.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1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 Anzeige der Verbrauchsinformationen </a:t>
            </a:r>
          </a:p>
          <a:p>
            <a:pPr marL="171450" indent="-180975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Die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zusätzlichen Verbrauchswerte werden dargestellt (Beispiel: aktuelle Leistung). 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1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 Spannungsversorgung </a:t>
            </a:r>
          </a:p>
          <a:p>
            <a:pPr marL="171450" indent="-180975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Die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Spannungsversorgung des Zählers L1-L2-L3 wird  graphisch angezeigt.  </a:t>
            </a:r>
          </a:p>
          <a:p>
            <a:pPr marL="171450" indent="-180975"/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1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 Anzeige der Energierichtung  </a:t>
            </a:r>
          </a:p>
          <a:p>
            <a:pPr marL="171450" indent="-180975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+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A: Sie beziehen Strom aus dem Netz des Energieversorgers.</a:t>
            </a:r>
          </a:p>
          <a:p>
            <a:pPr marL="171450" indent="-180975"/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- A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: Sie speisen Strom in das Netz des Energieversorgers ein.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de-DE" sz="1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 Anzeige Verbrauch </a:t>
            </a:r>
          </a:p>
          <a:p>
            <a:pPr marL="171450" indent="-180975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Dieses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Symbol signalisiert, dass Verbraucher momentan Energie benötigen.</a:t>
            </a:r>
          </a:p>
        </p:txBody>
      </p:sp>
      <p:grpSp>
        <p:nvGrpSpPr>
          <p:cNvPr id="4" name="Group 4494"/>
          <p:cNvGrpSpPr/>
          <p:nvPr/>
        </p:nvGrpSpPr>
        <p:grpSpPr>
          <a:xfrm>
            <a:off x="4146698" y="770198"/>
            <a:ext cx="2256051" cy="2547160"/>
            <a:chOff x="0" y="0"/>
            <a:chExt cx="4373880" cy="5110167"/>
          </a:xfrm>
        </p:grpSpPr>
        <p:sp>
          <p:nvSpPr>
            <p:cNvPr id="5" name="Rectangle 45"/>
            <p:cNvSpPr/>
            <p:nvPr/>
          </p:nvSpPr>
          <p:spPr>
            <a:xfrm>
              <a:off x="62495" y="4626109"/>
              <a:ext cx="74985" cy="24936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endParaRPr lang="de-DE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" name="Rectangle 46"/>
            <p:cNvSpPr/>
            <p:nvPr/>
          </p:nvSpPr>
          <p:spPr>
            <a:xfrm>
              <a:off x="62495" y="4860805"/>
              <a:ext cx="74985" cy="24936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endParaRPr lang="de-DE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7" name="Picture 49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2004" y="32004"/>
              <a:ext cx="4311396" cy="4518660"/>
            </a:xfrm>
            <a:prstGeom prst="rect">
              <a:avLst/>
            </a:prstGeom>
          </p:spPr>
        </p:pic>
        <p:sp>
          <p:nvSpPr>
            <p:cNvPr id="8" name="Shape 50"/>
            <p:cNvSpPr/>
            <p:nvPr/>
          </p:nvSpPr>
          <p:spPr>
            <a:xfrm>
              <a:off x="0" y="0"/>
              <a:ext cx="2187702" cy="4582668"/>
            </a:xfrm>
            <a:custGeom>
              <a:avLst/>
              <a:gdLst/>
              <a:ahLst/>
              <a:cxnLst/>
              <a:rect l="0" t="0" r="0" b="0"/>
              <a:pathLst>
                <a:path w="2187702" h="4582668">
                  <a:moveTo>
                    <a:pt x="15240" y="0"/>
                  </a:moveTo>
                  <a:lnTo>
                    <a:pt x="2187702" y="0"/>
                  </a:lnTo>
                  <a:lnTo>
                    <a:pt x="2187702" y="32004"/>
                  </a:lnTo>
                  <a:lnTo>
                    <a:pt x="32004" y="32004"/>
                  </a:lnTo>
                  <a:lnTo>
                    <a:pt x="32004" y="4550664"/>
                  </a:lnTo>
                  <a:lnTo>
                    <a:pt x="2187702" y="4550664"/>
                  </a:lnTo>
                  <a:lnTo>
                    <a:pt x="2187702" y="4582668"/>
                  </a:lnTo>
                  <a:lnTo>
                    <a:pt x="15240" y="4582668"/>
                  </a:lnTo>
                  <a:cubicBezTo>
                    <a:pt x="7620" y="4582668"/>
                    <a:pt x="0" y="4575048"/>
                    <a:pt x="0" y="4567428"/>
                  </a:cubicBezTo>
                  <a:lnTo>
                    <a:pt x="0" y="16764"/>
                  </a:lnTo>
                  <a:cubicBezTo>
                    <a:pt x="0" y="7620"/>
                    <a:pt x="7620" y="0"/>
                    <a:pt x="15240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e-DE"/>
            </a:p>
          </p:txBody>
        </p:sp>
        <p:sp>
          <p:nvSpPr>
            <p:cNvPr id="9" name="Shape 51"/>
            <p:cNvSpPr/>
            <p:nvPr/>
          </p:nvSpPr>
          <p:spPr>
            <a:xfrm>
              <a:off x="2187702" y="0"/>
              <a:ext cx="2186178" cy="4582668"/>
            </a:xfrm>
            <a:custGeom>
              <a:avLst/>
              <a:gdLst/>
              <a:ahLst/>
              <a:cxnLst/>
              <a:rect l="0" t="0" r="0" b="0"/>
              <a:pathLst>
                <a:path w="2186178" h="4582668">
                  <a:moveTo>
                    <a:pt x="0" y="0"/>
                  </a:moveTo>
                  <a:lnTo>
                    <a:pt x="2170938" y="0"/>
                  </a:lnTo>
                  <a:cubicBezTo>
                    <a:pt x="2180083" y="0"/>
                    <a:pt x="2186178" y="7620"/>
                    <a:pt x="2186178" y="16764"/>
                  </a:cubicBezTo>
                  <a:lnTo>
                    <a:pt x="2186178" y="4567428"/>
                  </a:lnTo>
                  <a:cubicBezTo>
                    <a:pt x="2186178" y="4575048"/>
                    <a:pt x="2180083" y="4582668"/>
                    <a:pt x="2170938" y="4582668"/>
                  </a:cubicBezTo>
                  <a:lnTo>
                    <a:pt x="0" y="4582668"/>
                  </a:lnTo>
                  <a:lnTo>
                    <a:pt x="0" y="4550664"/>
                  </a:lnTo>
                  <a:lnTo>
                    <a:pt x="2155698" y="4550664"/>
                  </a:lnTo>
                  <a:lnTo>
                    <a:pt x="2155699" y="32004"/>
                  </a:lnTo>
                  <a:lnTo>
                    <a:pt x="0" y="3200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11" name="Textfeld 10"/>
          <p:cNvSpPr txBox="1"/>
          <p:nvPr/>
        </p:nvSpPr>
        <p:spPr>
          <a:xfrm>
            <a:off x="467834" y="770198"/>
            <a:ext cx="348747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Kurzanleitung für den elektronischen Stromzähler  </a:t>
            </a:r>
            <a:r>
              <a:rPr lang="de-DE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eBZ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DD3 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Bitte beachten:  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Diesen Zählertyp gibt es in folgenden Ausführungen:  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Einrichtungszähler, Eintarif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Einrichtungszähler, Zweitarif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Zweirichtungszähler, Einspeisung 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508" y="3718710"/>
            <a:ext cx="3623650" cy="137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571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/>
        </p:nvSpPr>
        <p:spPr>
          <a:xfrm>
            <a:off x="467833" y="3861236"/>
            <a:ext cx="591919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Die unterschiedlichen Kennziffern rollieren abwechselnd automatisch im Display.</a:t>
            </a: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Bedienung des Zählers </a:t>
            </a: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Der Zähler verfügt über einen optischen Sensor. (siehe Bild). Mit Hilfe einer Taschenlampe können die Zusatzfunktionen des Zählers aktiviert werden. </a:t>
            </a:r>
          </a:p>
          <a:p>
            <a:endParaRPr lang="de-DE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PIN Eingabe</a:t>
            </a: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Zur Freischaltung der verbrauchshistorischen Werte (2. Zeile des Displays) ist ein </a:t>
            </a: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4-stelliger PIN erforderlich. Um die PIN einzugeben leuchten Sie bitte mit einer Taschenlampe auf den optischen Sensor. </a:t>
            </a:r>
          </a:p>
          <a:p>
            <a:pPr algn="just"/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Nachdem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Sie auf den optischen Sensor geleuchtet haben</a:t>
            </a: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wird ein Displaytest durchgeführt.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Nach dem Displaytest </a:t>
            </a: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erscheint auf dem Display die PIN Abfrage. </a:t>
            </a:r>
          </a:p>
          <a:p>
            <a:pPr algn="just"/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Zur Eingabe der PIN leuchtet man erneut auf den Optischen Sensor – es wird die „0“ angezeigt. Die nachfolgenden Ziffern 0 bis 9 können durch direktes An- und Ableuchten auf den optischen Sensor eingestellt werden (blinken mit der Taschenlampe). Nach Erreichen der gewünschten PIN-Ziffer springt die Anzeige nach 3 Sekunden warten auf die nächste Stelle der PIN-Ziffer. Den Vorgang wiederholen, bis alle 4 Ziffern der PIN eingegeben sind. Bei Falscheingabe müssen erst alle nachfolgenden Ziffern auf diese Weise abgearbeitet werden bevor die Eingabe erneut erfolgen kann. </a:t>
            </a: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4494"/>
          <p:cNvGrpSpPr/>
          <p:nvPr/>
        </p:nvGrpSpPr>
        <p:grpSpPr>
          <a:xfrm>
            <a:off x="4146698" y="770198"/>
            <a:ext cx="2256051" cy="2547160"/>
            <a:chOff x="0" y="0"/>
            <a:chExt cx="4373880" cy="5110167"/>
          </a:xfrm>
        </p:grpSpPr>
        <p:sp>
          <p:nvSpPr>
            <p:cNvPr id="5" name="Rectangle 45"/>
            <p:cNvSpPr/>
            <p:nvPr/>
          </p:nvSpPr>
          <p:spPr>
            <a:xfrm>
              <a:off x="62495" y="4626109"/>
              <a:ext cx="74985" cy="24936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endParaRPr lang="de-DE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" name="Rectangle 46"/>
            <p:cNvSpPr/>
            <p:nvPr/>
          </p:nvSpPr>
          <p:spPr>
            <a:xfrm>
              <a:off x="62495" y="4860805"/>
              <a:ext cx="74985" cy="24936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endParaRPr lang="de-DE" sz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7" name="Picture 49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2004" y="32004"/>
              <a:ext cx="4311396" cy="4518660"/>
            </a:xfrm>
            <a:prstGeom prst="rect">
              <a:avLst/>
            </a:prstGeom>
          </p:spPr>
        </p:pic>
        <p:sp>
          <p:nvSpPr>
            <p:cNvPr id="8" name="Shape 50"/>
            <p:cNvSpPr/>
            <p:nvPr/>
          </p:nvSpPr>
          <p:spPr>
            <a:xfrm>
              <a:off x="0" y="0"/>
              <a:ext cx="2187702" cy="4582668"/>
            </a:xfrm>
            <a:custGeom>
              <a:avLst/>
              <a:gdLst/>
              <a:ahLst/>
              <a:cxnLst/>
              <a:rect l="0" t="0" r="0" b="0"/>
              <a:pathLst>
                <a:path w="2187702" h="4582668">
                  <a:moveTo>
                    <a:pt x="15240" y="0"/>
                  </a:moveTo>
                  <a:lnTo>
                    <a:pt x="2187702" y="0"/>
                  </a:lnTo>
                  <a:lnTo>
                    <a:pt x="2187702" y="32004"/>
                  </a:lnTo>
                  <a:lnTo>
                    <a:pt x="32004" y="32004"/>
                  </a:lnTo>
                  <a:lnTo>
                    <a:pt x="32004" y="4550664"/>
                  </a:lnTo>
                  <a:lnTo>
                    <a:pt x="2187702" y="4550664"/>
                  </a:lnTo>
                  <a:lnTo>
                    <a:pt x="2187702" y="4582668"/>
                  </a:lnTo>
                  <a:lnTo>
                    <a:pt x="15240" y="4582668"/>
                  </a:lnTo>
                  <a:cubicBezTo>
                    <a:pt x="7620" y="4582668"/>
                    <a:pt x="0" y="4575048"/>
                    <a:pt x="0" y="4567428"/>
                  </a:cubicBezTo>
                  <a:lnTo>
                    <a:pt x="0" y="16764"/>
                  </a:lnTo>
                  <a:cubicBezTo>
                    <a:pt x="0" y="7620"/>
                    <a:pt x="7620" y="0"/>
                    <a:pt x="15240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e-DE"/>
            </a:p>
          </p:txBody>
        </p:sp>
        <p:sp>
          <p:nvSpPr>
            <p:cNvPr id="9" name="Shape 51"/>
            <p:cNvSpPr/>
            <p:nvPr/>
          </p:nvSpPr>
          <p:spPr>
            <a:xfrm>
              <a:off x="2187702" y="0"/>
              <a:ext cx="2186178" cy="4582668"/>
            </a:xfrm>
            <a:custGeom>
              <a:avLst/>
              <a:gdLst/>
              <a:ahLst/>
              <a:cxnLst/>
              <a:rect l="0" t="0" r="0" b="0"/>
              <a:pathLst>
                <a:path w="2186178" h="4582668">
                  <a:moveTo>
                    <a:pt x="0" y="0"/>
                  </a:moveTo>
                  <a:lnTo>
                    <a:pt x="2170938" y="0"/>
                  </a:lnTo>
                  <a:cubicBezTo>
                    <a:pt x="2180083" y="0"/>
                    <a:pt x="2186178" y="7620"/>
                    <a:pt x="2186178" y="16764"/>
                  </a:cubicBezTo>
                  <a:lnTo>
                    <a:pt x="2186178" y="4567428"/>
                  </a:lnTo>
                  <a:cubicBezTo>
                    <a:pt x="2186178" y="4575048"/>
                    <a:pt x="2180083" y="4582668"/>
                    <a:pt x="2170938" y="4582668"/>
                  </a:cubicBezTo>
                  <a:lnTo>
                    <a:pt x="0" y="4582668"/>
                  </a:lnTo>
                  <a:lnTo>
                    <a:pt x="0" y="4550664"/>
                  </a:lnTo>
                  <a:lnTo>
                    <a:pt x="2155698" y="4550664"/>
                  </a:lnTo>
                  <a:lnTo>
                    <a:pt x="2155699" y="32004"/>
                  </a:lnTo>
                  <a:lnTo>
                    <a:pt x="0" y="3200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11" name="Textfeld 10"/>
          <p:cNvSpPr txBox="1"/>
          <p:nvPr/>
        </p:nvSpPr>
        <p:spPr>
          <a:xfrm>
            <a:off x="467834" y="770198"/>
            <a:ext cx="35238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Kurzanleitung für den elektronischen Stromzähler  </a:t>
            </a:r>
            <a:r>
              <a:rPr lang="de-DE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eBZ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DD3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Hinweis für die Ablesung Ihres Zählers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Ihre Zählernummer finden Sie unterhalb des Eigentümernachweises (Strichcode). </a:t>
            </a:r>
          </a:p>
          <a:p>
            <a:pPr algn="just"/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Bitte geben Sie hier die </a:t>
            </a:r>
            <a:r>
              <a:rPr lang="de-DE" sz="1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komplette Zeichenkette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an.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Je nach Ausführung lesen Sie folgende Kennziffern bei der Ablesung ab: 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1.8.0 = Bezug Eintarif 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1.8.1 = Bezug HT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1.8.2 = Bezug NT 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1.8.0 = Bezug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2.8.0 = Lieferung</a:t>
            </a:r>
          </a:p>
        </p:txBody>
      </p:sp>
      <p:cxnSp>
        <p:nvCxnSpPr>
          <p:cNvPr id="3" name="Gerade Verbindung mit Pfeil 2"/>
          <p:cNvCxnSpPr/>
          <p:nvPr/>
        </p:nvCxnSpPr>
        <p:spPr>
          <a:xfrm flipV="1">
            <a:off x="3639106" y="1679946"/>
            <a:ext cx="1507053" cy="2323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349"/>
          <p:cNvPicPr/>
          <p:nvPr/>
        </p:nvPicPr>
        <p:blipFill>
          <a:blip r:embed="rId3"/>
          <a:stretch>
            <a:fillRect/>
          </a:stretch>
        </p:blipFill>
        <p:spPr>
          <a:xfrm>
            <a:off x="570426" y="5193707"/>
            <a:ext cx="3522980" cy="109410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Ellipse 18"/>
          <p:cNvSpPr/>
          <p:nvPr/>
        </p:nvSpPr>
        <p:spPr>
          <a:xfrm>
            <a:off x="3147237" y="5628010"/>
            <a:ext cx="983739" cy="35087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extfeld 19"/>
          <p:cNvSpPr txBox="1"/>
          <p:nvPr/>
        </p:nvSpPr>
        <p:spPr>
          <a:xfrm>
            <a:off x="4418184" y="5664947"/>
            <a:ext cx="13708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Optischer Sensor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Gerader Verbinder 21"/>
          <p:cNvCxnSpPr>
            <a:endCxn id="19" idx="6"/>
          </p:cNvCxnSpPr>
          <p:nvPr/>
        </p:nvCxnSpPr>
        <p:spPr>
          <a:xfrm flipH="1">
            <a:off x="4130976" y="5803447"/>
            <a:ext cx="249638" cy="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463"/>
          <p:cNvPicPr/>
          <p:nvPr/>
        </p:nvPicPr>
        <p:blipFill>
          <a:blip r:embed="rId4"/>
          <a:stretch>
            <a:fillRect/>
          </a:stretch>
        </p:blipFill>
        <p:spPr>
          <a:xfrm>
            <a:off x="4614874" y="7144337"/>
            <a:ext cx="1787875" cy="86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804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/>
        </p:nvSpPr>
        <p:spPr>
          <a:xfrm>
            <a:off x="467834" y="770198"/>
            <a:ext cx="357457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Kurzanleitung für den elektronischen Stromzähler  </a:t>
            </a:r>
            <a:r>
              <a:rPr lang="de-DE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eBZ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DD3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Zusätzliche Verbrauchsinformationen 	 </a:t>
            </a:r>
          </a:p>
          <a:p>
            <a:pPr algn="just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Durch weiteres Leuchten auf den optischen Sensor können nun folgende Informationen der Reihe nach aufgerufen werden: 	 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	 </a:t>
            </a:r>
          </a:p>
          <a:p>
            <a:pPr defTabSz="446088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PIN Eingabe möglich </a:t>
            </a:r>
          </a:p>
          <a:p>
            <a:pPr defTabSz="446088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</a:p>
          <a:p>
            <a:pPr>
              <a:tabLst>
                <a:tab pos="446088" algn="l"/>
              </a:tabLst>
            </a:pPr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Aktuelle bezogene Leistung in W 	 </a:t>
            </a:r>
          </a:p>
          <a:p>
            <a:pPr>
              <a:tabLst>
                <a:tab pos="446088" algn="l"/>
              </a:tabLst>
            </a:pP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46088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Verbrauch innerhalb eines selbst gewählten 	Zeitraums. Speicherdauer der historischen 	Werte: 24 Monate  	 </a:t>
            </a:r>
          </a:p>
          <a:p>
            <a:pPr defTabSz="446088"/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46088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1d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	Verbrauch innerhalb der letzten 24 Stunden  	 </a:t>
            </a:r>
          </a:p>
          <a:p>
            <a:pPr defTabSz="446088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7d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	Verbrauch innerhalb der letzten 7 Tage  	 </a:t>
            </a:r>
          </a:p>
          <a:p>
            <a:pPr defTabSz="446088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30d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Verbrauch innerhalb der letzten 30 Tage 	 </a:t>
            </a:r>
          </a:p>
          <a:p>
            <a:pPr defTabSz="446088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365d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Verbrauch innerhalb der letzten 365 Tage 	 </a:t>
            </a:r>
          </a:p>
          <a:p>
            <a:pPr defTabSz="446088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0.2.0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Ausblenden der historischen Displayzeile </a:t>
            </a:r>
          </a:p>
        </p:txBody>
      </p:sp>
      <p:pic>
        <p:nvPicPr>
          <p:cNvPr id="16" name="Picture 463"/>
          <p:cNvPicPr/>
          <p:nvPr/>
        </p:nvPicPr>
        <p:blipFill>
          <a:blip r:embed="rId2"/>
          <a:stretch>
            <a:fillRect/>
          </a:stretch>
        </p:blipFill>
        <p:spPr>
          <a:xfrm>
            <a:off x="4115256" y="2607447"/>
            <a:ext cx="2628900" cy="1267460"/>
          </a:xfrm>
          <a:prstGeom prst="rect">
            <a:avLst/>
          </a:prstGeom>
        </p:spPr>
      </p:pic>
      <p:pic>
        <p:nvPicPr>
          <p:cNvPr id="17" name="Picture 464"/>
          <p:cNvPicPr/>
          <p:nvPr/>
        </p:nvPicPr>
        <p:blipFill>
          <a:blip r:embed="rId3"/>
          <a:stretch>
            <a:fillRect/>
          </a:stretch>
        </p:blipFill>
        <p:spPr>
          <a:xfrm>
            <a:off x="4042408" y="4173268"/>
            <a:ext cx="2648585" cy="1389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983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347</Words>
  <Application>Microsoft Office PowerPoint</Application>
  <PresentationFormat>A4-Papier (210x297 mm)</PresentationFormat>
  <Paragraphs>95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</vt:vector>
  </TitlesOfParts>
  <Company>DVV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Toszkowski, Marco</dc:creator>
  <cp:lastModifiedBy>Toszkowski, Marco</cp:lastModifiedBy>
  <cp:revision>17</cp:revision>
  <cp:lastPrinted>2019-01-30T09:47:09Z</cp:lastPrinted>
  <dcterms:created xsi:type="dcterms:W3CDTF">2019-01-30T08:21:25Z</dcterms:created>
  <dcterms:modified xsi:type="dcterms:W3CDTF">2019-01-30T09:57:44Z</dcterms:modified>
</cp:coreProperties>
</file>